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3" r:id="rId17"/>
    <p:sldId id="297" r:id="rId18"/>
    <p:sldId id="294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2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Job Seekers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Navigate in Job Market</a:t>
          </a:r>
        </a:p>
        <a:p>
          <a:pPr>
            <a:lnSpc>
              <a:spcPct val="100000"/>
            </a:lnSpc>
          </a:pPr>
          <a:r>
            <a:rPr lang="en-US" dirty="0"/>
            <a:t>Charge Up with Suitable Training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HR Professionals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Fill Up Ranks with Mr. &amp; Ms. Rights</a:t>
          </a:r>
        </a:p>
        <a:p>
          <a:pPr>
            <a:lnSpc>
              <a:spcPct val="100000"/>
            </a:lnSpc>
          </a:pPr>
          <a:r>
            <a:rPr lang="en-US" dirty="0"/>
            <a:t>Best Bang for the Buck in Training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4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4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2" presStyleCnt="4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3" presStyleCnt="4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1" destOrd="0" parTransId="{2BF5F791-D223-44A4-B231-6C3F4B786D08}" sibTransId="{A432C086-9156-4D32-A06E-6E237CC66D92}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2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882837" y="3677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78837" y="200786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Job Seekers</a:t>
          </a:r>
        </a:p>
      </dsp:txBody>
      <dsp:txXfrm>
        <a:off x="478837" y="2007863"/>
        <a:ext cx="4320000" cy="648000"/>
      </dsp:txXfrm>
    </dsp:sp>
    <dsp:sp modelId="{DD091D0A-5A25-4241-91F3-18D32B0BDD4F}">
      <dsp:nvSpPr>
        <dsp:cNvPr id="0" name=""/>
        <dsp:cNvSpPr/>
      </dsp:nvSpPr>
      <dsp:spPr>
        <a:xfrm>
          <a:off x="478837" y="2715448"/>
          <a:ext cx="4320000" cy="63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Navigate in Job Market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Charge Up with Suitable Training</a:t>
          </a:r>
        </a:p>
      </dsp:txBody>
      <dsp:txXfrm>
        <a:off x="478837" y="2715448"/>
        <a:ext cx="4320000" cy="631544"/>
      </dsp:txXfrm>
    </dsp:sp>
    <dsp:sp modelId="{B0A3ABD2-C471-4A21-8AEF-3843C86919E1}">
      <dsp:nvSpPr>
        <dsp:cNvPr id="0" name=""/>
        <dsp:cNvSpPr/>
      </dsp:nvSpPr>
      <dsp:spPr>
        <a:xfrm>
          <a:off x="6958837" y="3677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5554837" y="200786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HR Professionals</a:t>
          </a:r>
        </a:p>
      </dsp:txBody>
      <dsp:txXfrm>
        <a:off x="5554837" y="2007863"/>
        <a:ext cx="4320000" cy="648000"/>
      </dsp:txXfrm>
    </dsp:sp>
    <dsp:sp modelId="{6418EBED-F111-425B-8EE2-06B8B2297A68}">
      <dsp:nvSpPr>
        <dsp:cNvPr id="0" name=""/>
        <dsp:cNvSpPr/>
      </dsp:nvSpPr>
      <dsp:spPr>
        <a:xfrm>
          <a:off x="5554837" y="2715448"/>
          <a:ext cx="4320000" cy="63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Fill Up Ranks with Mr. &amp; Ms. Rights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Bang for the Buck in Training</a:t>
          </a:r>
        </a:p>
      </dsp:txBody>
      <dsp:txXfrm>
        <a:off x="5554837" y="2715448"/>
        <a:ext cx="4320000" cy="63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ispin-nosidam/2020sp-vec2rec-crispin-nosidam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15824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Vec2Rec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831771"/>
            <a:ext cx="3485072" cy="1352706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Intelligent Matching for Job Seekers &amp; Head Hunters Alike!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49AF1-0613-4596-A164-110AE9D3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992318-DA02-48B2-97FD-14243AE711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9" y="0"/>
            <a:ext cx="108726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9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E7C9-97B2-46B6-94E4-793B41F4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testing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B10D-FD8E-4BFD-A7AA-713BCF966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testing phase</a:t>
            </a:r>
            <a:r>
              <a:rPr lang="en-US" dirty="0">
                <a:effectLst/>
              </a:rPr>
              <a:t> uses training / testing for model evaluation</a:t>
            </a:r>
          </a:p>
          <a:p>
            <a:r>
              <a:rPr lang="en-US" dirty="0">
                <a:effectLst/>
              </a:rPr>
              <a:t>Jobs: 419 / 442 samples – top #1 similar to itself – Good!</a:t>
            </a:r>
          </a:p>
          <a:p>
            <a:r>
              <a:rPr lang="en-US" dirty="0">
                <a:effectLst/>
              </a:rPr>
              <a:t>Trainings: 190/331 samples – top #1 similar to itself – Need more training / larger vector</a:t>
            </a:r>
          </a:p>
          <a:p>
            <a:r>
              <a:rPr lang="en-US" dirty="0">
                <a:effectLst/>
              </a:rPr>
              <a:t>Testing data: in this project, eyeball verification is employed though more sophisticated methods are available</a:t>
            </a:r>
          </a:p>
          <a:p>
            <a:pPr lvl="1"/>
            <a:r>
              <a:rPr lang="en-US" dirty="0">
                <a:effectLst/>
              </a:rPr>
              <a:t>The test document #191 picked</a:t>
            </a:r>
          </a:p>
          <a:p>
            <a:pPr lvl="1"/>
            <a:r>
              <a:rPr lang="en-US" dirty="0">
                <a:effectLst/>
              </a:rPr>
              <a:t>Most similar, the least similar and Median listed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4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17C1-DF4E-48F4-9C24-3F5EABCD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46CAE7-7AF7-4C45-8FA9-1CC32EA0D0D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" y="243949"/>
            <a:ext cx="12191310" cy="63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2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0E08-9CE4-4A0F-AEB1-EC0025CA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Front end – for Similarity Queries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E1ABD-EE78-4641-8252-5EB99AE7A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Includes</a:t>
            </a:r>
          </a:p>
          <a:p>
            <a:pPr lvl="1"/>
            <a:r>
              <a:rPr lang="en-US" dirty="0">
                <a:effectLst/>
              </a:rPr>
              <a:t>CLI Python Module with </a:t>
            </a:r>
            <a:r>
              <a:rPr lang="en-US" dirty="0" err="1">
                <a:effectLst/>
              </a:rPr>
              <a:t>argparse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Flask API (Future Enhancement)</a:t>
            </a:r>
          </a:p>
          <a:p>
            <a:r>
              <a:rPr lang="en-US" dirty="0">
                <a:effectLst/>
              </a:rPr>
              <a:t>Features</a:t>
            </a:r>
          </a:p>
          <a:p>
            <a:pPr lvl="1"/>
            <a:r>
              <a:rPr lang="en-US" dirty="0">
                <a:effectLst/>
              </a:rPr>
              <a:t>Lookup</a:t>
            </a:r>
          </a:p>
          <a:p>
            <a:pPr lvl="2"/>
            <a:r>
              <a:rPr lang="en-US" dirty="0">
                <a:effectLst/>
              </a:rPr>
              <a:t>Allows lookup from either text entry, and 1 or more documents (e.g.: Resume + Job)</a:t>
            </a:r>
          </a:p>
          <a:p>
            <a:pPr lvl="2"/>
            <a:r>
              <a:rPr lang="en-US" dirty="0">
                <a:effectLst/>
              </a:rPr>
              <a:t>Returns similarity scores for confidence level</a:t>
            </a:r>
          </a:p>
          <a:p>
            <a:pPr lvl="2"/>
            <a:r>
              <a:rPr lang="en-US" dirty="0">
                <a:effectLst/>
              </a:rPr>
              <a:t>Returns URL + doc ID which can be used to retrieve the original doc</a:t>
            </a:r>
          </a:p>
          <a:p>
            <a:pPr lvl="1"/>
            <a:r>
              <a:rPr lang="en-US" dirty="0">
                <a:effectLst/>
              </a:rPr>
              <a:t>Add Doc / Remove Doc to repo</a:t>
            </a:r>
          </a:p>
          <a:p>
            <a:pPr lvl="1"/>
            <a:r>
              <a:rPr lang="en-US" dirty="0">
                <a:effectLst/>
              </a:rPr>
              <a:t>Preprocess / Training / Testing Phases are also triggered by CLI and called by Kubeflow Dockers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2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77CC-D9B2-46F4-9880-5153E556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77D9D-6D9A-4537-A32B-D9F703CBD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/>
          <a:lstStyle/>
          <a:p>
            <a:r>
              <a:rPr lang="en-US" dirty="0"/>
              <a:t>Lookup with Text</a:t>
            </a:r>
          </a:p>
          <a:p>
            <a:r>
              <a:rPr lang="en-US" dirty="0"/>
              <a:t>Lookup with File</a:t>
            </a:r>
          </a:p>
          <a:p>
            <a:r>
              <a:rPr lang="en-US" dirty="0"/>
              <a:t>What-if scenario: Find jobs from this resume after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294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A22A-C4B6-4542-A3E3-69C17726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B331-4A88-4547-B093-EB390A379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https://github.com/crispin-nosidam/2020sp-vec2rec-crispin-nosidam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3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B2A9-205E-401A-9BC5-9B81C8EF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Future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76A4-0D88-450A-807C-B2C50D41A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Weighted importance based on</a:t>
            </a:r>
          </a:p>
          <a:p>
            <a:pPr lvl="1"/>
            <a:r>
              <a:rPr lang="en-US" dirty="0">
                <a:effectLst/>
              </a:rPr>
              <a:t>record age – with decaying importance</a:t>
            </a:r>
          </a:p>
          <a:p>
            <a:pPr lvl="1"/>
            <a:r>
              <a:rPr lang="en-US" dirty="0">
                <a:effectLst/>
              </a:rPr>
              <a:t>user preferences based on past search and selections</a:t>
            </a:r>
          </a:p>
          <a:p>
            <a:pPr lvl="1"/>
            <a:r>
              <a:rPr lang="en-US" dirty="0">
                <a:effectLst/>
              </a:rPr>
              <a:t>add user profile for matching, if available</a:t>
            </a:r>
          </a:p>
          <a:p>
            <a:r>
              <a:rPr lang="en-US" dirty="0">
                <a:effectLst/>
              </a:rPr>
              <a:t>Migration of S3 to database for better retrieval performance</a:t>
            </a:r>
          </a:p>
          <a:p>
            <a:r>
              <a:rPr lang="en-US" dirty="0">
                <a:effectLst/>
              </a:rPr>
              <a:t>Visualization with Roadmaps with Resume being a starting point and jobs being goals (can be multiple), with each training being steps in the middle</a:t>
            </a:r>
          </a:p>
          <a:p>
            <a:r>
              <a:rPr lang="en-US" dirty="0">
                <a:effectLst/>
              </a:rPr>
              <a:t>Serialization of </a:t>
            </a:r>
            <a:r>
              <a:rPr lang="en-US" dirty="0" err="1">
                <a:effectLst/>
              </a:rPr>
              <a:t>Gensim</a:t>
            </a:r>
            <a:r>
              <a:rPr lang="en-US" dirty="0">
                <a:effectLst/>
              </a:rPr>
              <a:t> Training / Testing Corpus with pickle to reduce repeated computation after adding samples.</a:t>
            </a:r>
          </a:p>
          <a:p>
            <a:r>
              <a:rPr lang="en-US" dirty="0">
                <a:effectLst/>
              </a:rPr>
              <a:t>Another training module which allows incremental sample addition without total retrain.</a:t>
            </a:r>
          </a:p>
          <a:p>
            <a:r>
              <a:rPr lang="en-US" dirty="0">
                <a:effectLst/>
              </a:rPr>
              <a:t>Support conversion from MS Word for resume.</a:t>
            </a:r>
          </a:p>
          <a:p>
            <a:r>
              <a:rPr lang="en-US" dirty="0">
                <a:effectLst/>
              </a:rPr>
              <a:t>Front end replaced by a chatbot</a:t>
            </a:r>
          </a:p>
        </p:txBody>
      </p:sp>
    </p:spTree>
    <p:extLst>
      <p:ext uri="{BB962C8B-B14F-4D97-AF65-F5344CB8AC3E}">
        <p14:creationId xmlns:p14="http://schemas.microsoft.com/office/powerpoint/2010/main" val="149990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Vec2Rec</a:t>
            </a:r>
            <a:br>
              <a:rPr lang="en-US" dirty="0"/>
            </a:br>
            <a:r>
              <a:rPr lang="en-US" dirty="0"/>
              <a:t>An Intelligent Recommendation Engine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766548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71D-7739-4DF4-B0CE-6C14B20D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01" y="569928"/>
            <a:ext cx="5707899" cy="94535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F822B-5DC1-4FB8-964C-D13379484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893" y="1796143"/>
            <a:ext cx="5979016" cy="44919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Sources on S3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Resumes / Training Course Desc / Job Desc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Static in project; real life: pulls in data weekly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Kubeflow</a:t>
            </a:r>
            <a:r>
              <a:rPr lang="en-US" dirty="0"/>
              <a:t> Pipeline &amp; Dockers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step is a container. Result saved allowing reruns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Gensim</a:t>
            </a:r>
            <a:r>
              <a:rPr lang="en-US" dirty="0"/>
              <a:t> Doc2Vec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Tools for data cleaning like stop-words removal,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Unsupervised training for document similarity comparisons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User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Queries: key words or document + return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Returns – top N jobs, training, resumes or mixed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what-if scenarios: resume + training =&gt; Top N job (Training effectiveness)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UI Technology – CLI (or Flask if time allows)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971A3-3614-479B-A84F-CAB446A5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95" y="0"/>
            <a:ext cx="6502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A4A07-3B0B-420F-9756-C09153FC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Objectives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22536F-656A-47F2-9F56-24867E16D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581519" cy="3622671"/>
          </a:xfrm>
        </p:spPr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Memoization</a:t>
            </a:r>
            <a:r>
              <a:rPr lang="en-US" b="1" dirty="0">
                <a:effectLst/>
              </a:rPr>
              <a:t>: Preserve computation steps to allow easy</a:t>
            </a:r>
          </a:p>
          <a:p>
            <a:r>
              <a:rPr lang="en-US" b="1" dirty="0">
                <a:effectLst/>
              </a:rPr>
              <a:t>Modularity / Composability: enable future enhancement / replacement</a:t>
            </a:r>
          </a:p>
          <a:p>
            <a:r>
              <a:rPr lang="en-US" b="1" dirty="0">
                <a:effectLst/>
              </a:rPr>
              <a:t>Enhance parallelization on computation and Memory Efficiency</a:t>
            </a:r>
          </a:p>
          <a:p>
            <a:r>
              <a:rPr lang="en-US" b="1" dirty="0">
                <a:effectLst/>
              </a:rPr>
              <a:t>Allow incremental growth to lookup database</a:t>
            </a:r>
          </a:p>
          <a:p>
            <a:r>
              <a:rPr lang="en-US" b="1" dirty="0">
                <a:effectLst/>
              </a:rPr>
              <a:t>Centralized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1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5CB8-07EB-4683-966E-E47E0009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Components</a:t>
            </a:r>
            <a:br>
              <a:rPr lang="en-US" b="1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373E-D155-471B-B52F-99A0BB9CF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/>
          <a:lstStyle/>
          <a:p>
            <a:r>
              <a:rPr lang="en-US" dirty="0"/>
              <a:t>Batch processing – Build </a:t>
            </a:r>
            <a:r>
              <a:rPr lang="en-US" dirty="0" err="1"/>
              <a:t>Gensim</a:t>
            </a:r>
            <a:r>
              <a:rPr lang="en-US" dirty="0"/>
              <a:t> Doc2Vec models for similarity lookups</a:t>
            </a:r>
          </a:p>
          <a:p>
            <a:r>
              <a:rPr lang="en-US" dirty="0"/>
              <a:t>Front end – for Similarity Queries</a:t>
            </a:r>
          </a:p>
        </p:txBody>
      </p:sp>
    </p:spTree>
    <p:extLst>
      <p:ext uri="{BB962C8B-B14F-4D97-AF65-F5344CB8AC3E}">
        <p14:creationId xmlns:p14="http://schemas.microsoft.com/office/powerpoint/2010/main" val="377936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8587-1353-464B-9986-96F0316E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– Kubeflow Pipeline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465AB-4E41-47F8-A3FD-BAA22311D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/>
          <a:lstStyle/>
          <a:p>
            <a:r>
              <a:rPr lang="en-US" b="1" dirty="0">
                <a:effectLst/>
              </a:rPr>
              <a:t>Generic preprocessing phase</a:t>
            </a:r>
          </a:p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preprocessing phase</a:t>
            </a:r>
          </a:p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training phase</a:t>
            </a:r>
          </a:p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testing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1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F7D9-C76B-43F2-A4BA-E4AF860D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Generic preprocessing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2A6D-C445-4269-AE1F-18B74C2DF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effectLst/>
              </a:rPr>
              <a:t>Generic preprocessing phase</a:t>
            </a:r>
            <a:r>
              <a:rPr lang="en-US" dirty="0">
                <a:effectLst/>
              </a:rPr>
              <a:t> converts raw data, such as Excel and PDF into Pandas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, which is computed with </a:t>
            </a:r>
            <a:r>
              <a:rPr lang="en-US" dirty="0" err="1">
                <a:effectLst/>
              </a:rPr>
              <a:t>Dask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 / </a:t>
            </a:r>
            <a:r>
              <a:rPr lang="en-US" dirty="0" err="1">
                <a:effectLst/>
              </a:rPr>
              <a:t>Dask</a:t>
            </a:r>
            <a:r>
              <a:rPr lang="en-US" dirty="0">
                <a:effectLst/>
              </a:rPr>
              <a:t> Delayed, stored as Parquet File format converter is implemented as descriptor to be easily replaceable</a:t>
            </a:r>
          </a:p>
          <a:p>
            <a:r>
              <a:rPr lang="en-US" dirty="0">
                <a:effectLst/>
              </a:rPr>
              <a:t>Preprocessing includes conversion to lower case, UTF-8 charset, removal of NLTK </a:t>
            </a:r>
            <a:r>
              <a:rPr lang="en-US" dirty="0" err="1">
                <a:effectLst/>
              </a:rPr>
              <a:t>stopwords</a:t>
            </a:r>
            <a:r>
              <a:rPr lang="en-US" dirty="0">
                <a:effectLst/>
              </a:rPr>
              <a:t> and punctuations, and the use of </a:t>
            </a:r>
            <a:r>
              <a:rPr lang="en-US" dirty="0" err="1">
                <a:effectLst/>
              </a:rPr>
              <a:t>Krovetz</a:t>
            </a:r>
            <a:r>
              <a:rPr lang="en-US" dirty="0">
                <a:effectLst/>
              </a:rPr>
              <a:t> Stemmer, which seems to have better conversion results than some others like the NLTK stemming or lemmatization; dropping of short and infrequent words</a:t>
            </a:r>
          </a:p>
          <a:p>
            <a:r>
              <a:rPr lang="en-US" dirty="0">
                <a:effectLst/>
              </a:rPr>
              <a:t>Preprocessing is implemented as a descriptor to be easily replaceable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2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B387-323C-4054-A811-D2D7F11B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6D2FB8-EAD0-4C06-91B5-94BB47B11AD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" y="462643"/>
            <a:ext cx="12037392" cy="59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09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59F4-FD42-4BA1-BD22-FBA7A493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preprocessing phase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4ACF-3964-411D-AF90-53EEB672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10353762" cy="362267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preprocessing phase</a:t>
            </a:r>
            <a:r>
              <a:rPr lang="en-US" dirty="0">
                <a:effectLst/>
              </a:rPr>
              <a:t> split training/testing set in </a:t>
            </a:r>
            <a:r>
              <a:rPr lang="en-US" dirty="0" err="1">
                <a:effectLst/>
              </a:rPr>
              <a:t>dataframes</a:t>
            </a:r>
            <a:r>
              <a:rPr lang="en-US" dirty="0">
                <a:effectLst/>
              </a:rPr>
              <a:t> on Parquet and convert into </a:t>
            </a:r>
            <a:r>
              <a:rPr lang="en-US" dirty="0" err="1">
                <a:effectLst/>
              </a:rPr>
              <a:t>Gensim</a:t>
            </a:r>
            <a:r>
              <a:rPr lang="en-US" dirty="0">
                <a:effectLst/>
              </a:rPr>
              <a:t> Doc2Vec Training and Testing Corpus</a:t>
            </a:r>
          </a:p>
          <a:p>
            <a:pPr lvl="1"/>
            <a:r>
              <a:rPr lang="en-US" dirty="0">
                <a:effectLst/>
              </a:rPr>
              <a:t>Specifically detached from the generic phase to allow Doc2vec engine to be replaced</a:t>
            </a:r>
          </a:p>
          <a:p>
            <a:pPr lvl="1"/>
            <a:r>
              <a:rPr lang="en-US" dirty="0">
                <a:effectLst/>
              </a:rPr>
              <a:t>Final point where incremental updates are possible as Doc2vec models are not.</a:t>
            </a:r>
          </a:p>
          <a:p>
            <a:pPr lvl="1"/>
            <a:r>
              <a:rPr lang="en-US" dirty="0">
                <a:effectLst/>
              </a:rPr>
              <a:t>Currently merged w/ training phase as corpus serialization is not implemented.</a:t>
            </a:r>
          </a:p>
          <a:p>
            <a:r>
              <a:rPr lang="en-US" b="1" dirty="0" err="1">
                <a:effectLst/>
              </a:rPr>
              <a:t>Gensim</a:t>
            </a:r>
            <a:r>
              <a:rPr lang="en-US" b="1" dirty="0">
                <a:effectLst/>
              </a:rPr>
              <a:t> Doc2vec training phase</a:t>
            </a:r>
            <a:r>
              <a:rPr lang="en-US" dirty="0">
                <a:effectLst/>
              </a:rPr>
              <a:t> builds the doc2vec model from training corpus</a:t>
            </a:r>
          </a:p>
          <a:p>
            <a:pPr lvl="1"/>
            <a:r>
              <a:rPr lang="en-US" dirty="0">
                <a:effectLst/>
              </a:rPr>
              <a:t>Currently, incremental update is not supported by Doc2Vec the model needs to be retrained whenever there are additions/removal to corpus</a:t>
            </a:r>
          </a:p>
          <a:p>
            <a:pPr lvl="1"/>
            <a:r>
              <a:rPr lang="en-US" dirty="0">
                <a:effectLst/>
              </a:rPr>
              <a:t>Trade-offs for grouping of models</a:t>
            </a:r>
          </a:p>
          <a:p>
            <a:pPr lvl="2"/>
            <a:r>
              <a:rPr lang="en-US" dirty="0">
                <a:effectLst/>
              </a:rPr>
              <a:t>1 Model from each data type – resumes, job desc, train desc (Implemented) - Better retrain performance</a:t>
            </a:r>
          </a:p>
          <a:p>
            <a:pPr lvl="2"/>
            <a:r>
              <a:rPr lang="en-US" dirty="0">
                <a:effectLst/>
              </a:rPr>
              <a:t>Model with all data meshed together (Future Enhancement) - Larger sample size, more complete vocabulary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13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765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</vt:lpstr>
      <vt:lpstr>Arial Nova Light</vt:lpstr>
      <vt:lpstr>Wingdings 2</vt:lpstr>
      <vt:lpstr>SlateVTI</vt:lpstr>
      <vt:lpstr>Vec2Rec</vt:lpstr>
      <vt:lpstr>Vec2Rec An Intelligent Recommendation Engine</vt:lpstr>
      <vt:lpstr>Architecture</vt:lpstr>
      <vt:lpstr>Design Objectives</vt:lpstr>
      <vt:lpstr>Components </vt:lpstr>
      <vt:lpstr>Batch – Kubeflow Pipeline Phases</vt:lpstr>
      <vt:lpstr>Generic preprocessing phase</vt:lpstr>
      <vt:lpstr>PowerPoint Presentation</vt:lpstr>
      <vt:lpstr>Gensim Doc2vec preprocessing phase</vt:lpstr>
      <vt:lpstr>PowerPoint Presentation</vt:lpstr>
      <vt:lpstr>Gensim Doc2vec testing phase</vt:lpstr>
      <vt:lpstr>PowerPoint Presentation</vt:lpstr>
      <vt:lpstr>Front end – for Similarity Queries</vt:lpstr>
      <vt:lpstr>Demo</vt:lpstr>
      <vt:lpstr>Package Structure</vt:lpstr>
      <vt:lpstr>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2020-04-01T15:55:50Z</dcterms:created>
  <dcterms:modified xsi:type="dcterms:W3CDTF">2020-05-11T03:53:13Z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